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772" r:id="rId3"/>
    <p:sldId id="1160" r:id="rId4"/>
    <p:sldId id="1161" r:id="rId5"/>
    <p:sldId id="1180" r:id="rId6"/>
    <p:sldId id="1182" r:id="rId7"/>
    <p:sldId id="1177" r:id="rId8"/>
    <p:sldId id="1178" r:id="rId9"/>
    <p:sldId id="1183" r:id="rId10"/>
    <p:sldId id="1184" r:id="rId11"/>
    <p:sldId id="1185" r:id="rId12"/>
    <p:sldId id="1187" r:id="rId13"/>
    <p:sldId id="1190" r:id="rId14"/>
    <p:sldId id="1191" r:id="rId15"/>
    <p:sldId id="1192" r:id="rId16"/>
    <p:sldId id="1193" r:id="rId17"/>
    <p:sldId id="1189" r:id="rId18"/>
    <p:sldId id="1194" r:id="rId19"/>
    <p:sldId id="1186" r:id="rId20"/>
    <p:sldId id="1195" r:id="rId21"/>
    <p:sldId id="1196" r:id="rId22"/>
    <p:sldId id="1198" r:id="rId23"/>
    <p:sldId id="1197" r:id="rId24"/>
    <p:sldId id="1199" r:id="rId25"/>
    <p:sldId id="1200" r:id="rId26"/>
    <p:sldId id="1202" r:id="rId27"/>
    <p:sldId id="1201" r:id="rId28"/>
    <p:sldId id="1203" r:id="rId29"/>
    <p:sldId id="1204" r:id="rId30"/>
    <p:sldId id="1207" r:id="rId31"/>
    <p:sldId id="1209" r:id="rId32"/>
    <p:sldId id="1205" r:id="rId33"/>
    <p:sldId id="1210" r:id="rId34"/>
    <p:sldId id="1211" r:id="rId35"/>
    <p:sldId id="1206" r:id="rId36"/>
    <p:sldId id="1213" r:id="rId37"/>
    <p:sldId id="771" r:id="rId38"/>
    <p:sldId id="693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11/5/2015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17 – Classes and Modules</a:t>
            </a:r>
            <a:br>
              <a:rPr lang="en-US" altLang="en-US" sz="4000" dirty="0" smtClean="0"/>
            </a:br>
            <a:r>
              <a:rPr lang="en-US" altLang="en-US" sz="4000" dirty="0" smtClean="0"/>
              <a:t>(Continued)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constructor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It takes in three arguments (plus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) and initializes our data members with them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9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our constructor:</a:t>
            </a:r>
          </a:p>
          <a:p>
            <a:pPr lvl="1"/>
            <a:r>
              <a:rPr lang="en-US" dirty="0" smtClean="0"/>
              <a:t>Use the class name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notation</a:t>
            </a:r>
          </a:p>
          <a:p>
            <a:pPr lvl="1"/>
            <a:r>
              <a:rPr lang="en-US" dirty="0" smtClean="0"/>
              <a:t>Pass in the arguments it needs</a:t>
            </a:r>
            <a:endParaRPr lang="en-US" dirty="0"/>
          </a:p>
          <a:p>
            <a:pPr lvl="1"/>
            <a:r>
              <a:rPr lang="en-US" dirty="0" smtClean="0"/>
              <a:t>Assign the results to a variable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Creates a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object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7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Code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call a constructor?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1440" y="2982764"/>
            <a:ext cx="511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test1 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344" y="4945943"/>
            <a:ext cx="513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Code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call a constructor?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1440" y="2982764"/>
            <a:ext cx="511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test1 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344" y="4945943"/>
            <a:ext cx="513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840" y="4119443"/>
            <a:ext cx="1328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22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5776" y="3629095"/>
            <a:ext cx="2182368" cy="131684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69332" y="3840919"/>
            <a:ext cx="182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"Jane"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7098" y="440454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3.2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634549" y="3767892"/>
            <a:ext cx="2057369" cy="1071570"/>
            <a:chOff x="6634549" y="3767892"/>
            <a:chExt cx="2057369" cy="1071570"/>
          </a:xfrm>
        </p:grpSpPr>
        <p:grpSp>
          <p:nvGrpSpPr>
            <p:cNvPr id="15" name="Group 14"/>
            <p:cNvGrpSpPr/>
            <p:nvPr/>
          </p:nvGrpSpPr>
          <p:grpSpPr>
            <a:xfrm>
              <a:off x="6639666" y="3767892"/>
              <a:ext cx="2052251" cy="338554"/>
              <a:chOff x="4736654" y="3713284"/>
              <a:chExt cx="2052251" cy="338554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736654" y="3713284"/>
                <a:ext cx="20522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name:  "Jane"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609207" y="3713284"/>
                <a:ext cx="908242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634549" y="4136926"/>
              <a:ext cx="2052251" cy="338554"/>
              <a:chOff x="4736654" y="3713284"/>
              <a:chExt cx="2052251" cy="33855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4736654" y="3713284"/>
                <a:ext cx="20522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age:   22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609207" y="3713284"/>
                <a:ext cx="454121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639667" y="4500908"/>
              <a:ext cx="2052251" cy="338554"/>
              <a:chOff x="4736654" y="3713284"/>
              <a:chExt cx="2052251" cy="33855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736654" y="3713284"/>
                <a:ext cx="20522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gpa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   3.2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609207" y="3713284"/>
                <a:ext cx="550832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6" name="Straight Arrow Connector 25"/>
          <p:cNvCxnSpPr/>
          <p:nvPr/>
        </p:nvCxnSpPr>
        <p:spPr>
          <a:xfrm>
            <a:off x="4175760" y="5340096"/>
            <a:ext cx="0" cy="8125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Code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call a constructor?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1440" y="2982764"/>
            <a:ext cx="511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test1 = student("Jane", 22, 3.2)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344" y="4945943"/>
            <a:ext cx="513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840" y="4119443"/>
            <a:ext cx="1328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22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5776" y="3629095"/>
            <a:ext cx="2182368" cy="131684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69332" y="3840919"/>
            <a:ext cx="182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"Jane"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7098" y="440454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3.2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175760" y="5340096"/>
            <a:ext cx="0" cy="8125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7870454">
            <a:off x="1739108" y="1954078"/>
            <a:ext cx="3174883" cy="4654875"/>
          </a:xfrm>
          <a:prstGeom prst="arc">
            <a:avLst>
              <a:gd name="adj1" fmla="val 7882754"/>
              <a:gd name="adj2" fmla="val 155001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259846" y="4842917"/>
            <a:ext cx="1991859" cy="70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/>
              <a:t>Creates </a:t>
            </a:r>
            <a:br>
              <a:rPr lang="en-US" sz="2000" dirty="0" smtClean="0"/>
            </a:br>
            <a:r>
              <a:rPr lang="en-US" sz="2000" dirty="0" smtClean="0"/>
              <a:t>and returns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000" dirty="0" smtClean="0"/>
              <a:t> object</a:t>
            </a:r>
            <a:endParaRPr lang="en-US" sz="20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6017101" y="3935924"/>
            <a:ext cx="2990238" cy="70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/>
              <a:t>Notice that all of the local variables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dirty="0" smtClean="0"/>
              <a:t> disappeared!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7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 is the first parameter of </a:t>
            </a:r>
            <a:r>
              <a:rPr lang="en-US" u="sng" dirty="0" smtClean="0"/>
              <a:t>every single</a:t>
            </a:r>
            <a:r>
              <a:rPr lang="en-US" dirty="0" smtClean="0"/>
              <a:t> class method – we must use it!</a:t>
            </a:r>
          </a:p>
          <a:p>
            <a:pPr lvl="1"/>
            <a:r>
              <a:rPr lang="en-US" dirty="0" smtClean="0"/>
              <a:t>But we </a:t>
            </a:r>
            <a:r>
              <a:rPr lang="en-US" b="1" dirty="0" smtClean="0"/>
              <a:t>don’t</a:t>
            </a:r>
            <a:r>
              <a:rPr lang="en-US" dirty="0" smtClean="0"/>
              <a:t> </a:t>
            </a:r>
            <a:r>
              <a:rPr lang="en-US" u="sng" dirty="0" smtClean="0"/>
              <a:t>explicitly</a:t>
            </a:r>
            <a:r>
              <a:rPr lang="en-US" dirty="0" smtClean="0"/>
              <a:t> pass it in</a:t>
            </a:r>
          </a:p>
          <a:p>
            <a:pPr lvl="1"/>
            <a:r>
              <a:rPr lang="en-US" dirty="0" smtClean="0"/>
              <a:t>Python </a:t>
            </a:r>
            <a:r>
              <a:rPr lang="en-US" u="sng" dirty="0" smtClean="0"/>
              <a:t>implicitly</a:t>
            </a:r>
            <a:r>
              <a:rPr lang="en-US" dirty="0" smtClean="0"/>
              <a:t> passes it in (for us!)</a:t>
            </a:r>
          </a:p>
          <a:p>
            <a:pPr lvl="3"/>
            <a:endParaRPr lang="en-US" dirty="0"/>
          </a:p>
          <a:p>
            <a:r>
              <a:rPr lang="en-US" sz="2800" dirty="0" smtClean="0"/>
              <a:t>Calling the constructor: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test1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student("Jane", 22, 3.2)</a:t>
            </a:r>
          </a:p>
          <a:p>
            <a:r>
              <a:rPr lang="en-US" sz="2800" dirty="0" smtClean="0"/>
              <a:t>The constructor definition: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2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</a:t>
            </a:r>
            <a:r>
              <a:rPr lang="en-US" dirty="0"/>
              <a:t>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 is how we refer to the current instance of the class</a:t>
            </a:r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refers to the object that is currently being created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In other methods,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refers to the instance the method was called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2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 smtClean="0"/>
              <a:t>Some languages expect you to delete instances of a class after you are done with them</a:t>
            </a:r>
          </a:p>
          <a:p>
            <a:pPr lvl="1"/>
            <a:r>
              <a:rPr lang="en-US" dirty="0" smtClean="0"/>
              <a:t>Python is not one of those languages</a:t>
            </a:r>
          </a:p>
          <a:p>
            <a:pPr lvl="3"/>
            <a:endParaRPr lang="en-US" dirty="0"/>
          </a:p>
          <a:p>
            <a:r>
              <a:rPr lang="en-US" dirty="0" smtClean="0"/>
              <a:t>Python has automatic “garbage collection”</a:t>
            </a:r>
          </a:p>
          <a:p>
            <a:pPr lvl="1"/>
            <a:r>
              <a:rPr lang="en-US" dirty="0" smtClean="0"/>
              <a:t>It automatically detects </a:t>
            </a:r>
            <a:r>
              <a:rPr lang="en-US" dirty="0"/>
              <a:t>when all of the references to a piece of memory have gone out of </a:t>
            </a:r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Generally works pretty well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attributes: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attributes</a:t>
            </a:r>
          </a:p>
          <a:p>
            <a:pPr lvl="1"/>
            <a:r>
              <a:rPr lang="en-US" dirty="0" smtClean="0"/>
              <a:t>Also called instance variables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 attributes</a:t>
            </a:r>
          </a:p>
          <a:p>
            <a:pPr lvl="1"/>
            <a:r>
              <a:rPr lang="en-US" dirty="0" smtClean="0"/>
              <a:t>Also called class variables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56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about “good quality” code</a:t>
            </a:r>
          </a:p>
          <a:p>
            <a:r>
              <a:rPr lang="en-US" dirty="0" smtClean="0"/>
              <a:t>Modules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Three different ways to import modules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Creating an instance of a class</a:t>
            </a:r>
          </a:p>
          <a:p>
            <a:pPr lvl="1"/>
            <a:r>
              <a:rPr lang="en-US" dirty="0" smtClean="0"/>
              <a:t>Vocabulary related to classes</a:t>
            </a:r>
            <a:endParaRPr lang="en-US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Data attributes</a:t>
            </a:r>
          </a:p>
          <a:p>
            <a:pPr lvl="1"/>
            <a:r>
              <a:rPr lang="en-US" dirty="0" smtClean="0"/>
              <a:t>Variables are owned by a particular instance</a:t>
            </a:r>
          </a:p>
          <a:p>
            <a:pPr lvl="1"/>
            <a:r>
              <a:rPr lang="en-US" dirty="0" smtClean="0"/>
              <a:t>Each instance has its own value for each attribute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775244"/>
            <a:ext cx="4614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student("Jane", 22, 3.2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name: "Jane"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age:  22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3.2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127973"/>
            <a:ext cx="4614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student("Adam", 19, 1.9)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name: "Adam"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age:  19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1.9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4144575"/>
            <a:ext cx="261518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’s attributes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43328" y="4242816"/>
            <a:ext cx="3486912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816608" y="4242816"/>
            <a:ext cx="3913632" cy="2438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816608" y="4242816"/>
            <a:ext cx="3913632" cy="5486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5472481"/>
            <a:ext cx="261518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test2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’s attributes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243328" y="5570722"/>
            <a:ext cx="3486912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16608" y="5570722"/>
            <a:ext cx="3913632" cy="2438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816608" y="5570722"/>
            <a:ext cx="3913632" cy="5486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9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attributes are created and initialized </a:t>
            </a:r>
            <a:br>
              <a:rPr lang="en-US" dirty="0" smtClean="0"/>
            </a:br>
            <a:r>
              <a:rPr lang="en-US" dirty="0" smtClean="0"/>
              <a:t>by the class’s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smtClean="0"/>
              <a:t> method</a:t>
            </a:r>
          </a:p>
          <a:p>
            <a:pPr lvl="3"/>
            <a:endParaRPr lang="en-US" dirty="0"/>
          </a:p>
          <a:p>
            <a:r>
              <a:rPr lang="en-US" dirty="0" smtClean="0"/>
              <a:t>Inside the class, data attributes </a:t>
            </a:r>
            <a:r>
              <a:rPr lang="en-US" u="sng" dirty="0" smtClean="0"/>
              <a:t>must</a:t>
            </a:r>
            <a:r>
              <a:rPr lang="en-US" dirty="0" smtClean="0"/>
              <a:t> have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self.</a:t>
            </a:r>
            <a:r>
              <a:rPr lang="en-US" dirty="0" smtClean="0"/>
              <a:t>” appended to the front of them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52650" y="4578830"/>
            <a:ext cx="4838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age):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if age &gt; 0: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7437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Class attributes </a:t>
            </a:r>
            <a:r>
              <a:rPr lang="en-US" dirty="0" smtClean="0"/>
              <a:t>are owned by the whole class</a:t>
            </a:r>
          </a:p>
          <a:p>
            <a:r>
              <a:rPr lang="en-US" u="sng" dirty="0" smtClean="0"/>
              <a:t>All</a:t>
            </a:r>
            <a:r>
              <a:rPr lang="en-US" dirty="0" smtClean="0"/>
              <a:t> instances share the </a:t>
            </a:r>
            <a:r>
              <a:rPr lang="en-US" u="sng" dirty="0" smtClean="0"/>
              <a:t>same</a:t>
            </a:r>
            <a:r>
              <a:rPr lang="en-US" dirty="0" smtClean="0"/>
              <a:t> value for it</a:t>
            </a:r>
          </a:p>
          <a:p>
            <a:pPr lvl="1"/>
            <a:r>
              <a:rPr lang="en-US" dirty="0" smtClean="0"/>
              <a:t>When </a:t>
            </a:r>
            <a:r>
              <a:rPr lang="en-US" u="sng" dirty="0" smtClean="0"/>
              <a:t>any</a:t>
            </a:r>
            <a:r>
              <a:rPr lang="en-US" dirty="0" smtClean="0"/>
              <a:t> instance of the class changes it, it changes for </a:t>
            </a:r>
            <a:r>
              <a:rPr lang="en-US" u="sng" dirty="0" smtClean="0"/>
              <a:t>all</a:t>
            </a:r>
            <a:r>
              <a:rPr lang="en-US" dirty="0" smtClean="0"/>
              <a:t> instances of the class</a:t>
            </a:r>
          </a:p>
          <a:p>
            <a:pPr lvl="3"/>
            <a:endParaRPr lang="en-US" dirty="0"/>
          </a:p>
          <a:p>
            <a:r>
              <a:rPr lang="en-US" dirty="0" smtClean="0"/>
              <a:t>Class attributes are often used for:</a:t>
            </a:r>
          </a:p>
          <a:p>
            <a:pPr lvl="1"/>
            <a:r>
              <a:rPr lang="en-US" dirty="0" smtClean="0"/>
              <a:t>Class-wide constants</a:t>
            </a:r>
          </a:p>
          <a:p>
            <a:pPr lvl="1"/>
            <a:r>
              <a:rPr lang="en-US" dirty="0" smtClean="0"/>
              <a:t>Counting how many instances of a class exist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90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attributes must be defined within the class definition, but outside any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59917" y="3201134"/>
            <a:ext cx="74241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MAX_ID_LENGTH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constant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__</a:t>
            </a:r>
            <a:r>
              <a:rPr lang="en-US" sz="2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method definition...</a:t>
            </a:r>
          </a:p>
          <a:p>
            <a:pPr marL="4763" lvl="1"/>
            <a:endParaRPr lang="en-US" sz="2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rest of class definition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3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there is one of these attributes per class and not one per instance, they’re accessed via a different notation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self.__class__.name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the actual keyword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is the safest way to access these attributes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13485" y="5249390"/>
            <a:ext cx="6717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increment(self):</a:t>
            </a: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self.__class__.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0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vs. Class Attributes </a:t>
            </a:r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991" y="1866466"/>
            <a:ext cx="77720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counter:</a:t>
            </a:r>
          </a:p>
          <a:p>
            <a:pPr marL="4763" lvl="1"/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class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763" lvl="1"/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data attribute </a:t>
            </a:r>
            <a:endParaRPr lang="en-US" sz="2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self.my_total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763" lvl="1"/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increment(self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self.my_total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self.__class__.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</p:txBody>
      </p:sp>
    </p:spTree>
    <p:extLst>
      <p:ext uri="{BB962C8B-B14F-4D97-AF65-F5344CB8AC3E}">
        <p14:creationId xmlns:p14="http://schemas.microsoft.com/office/powerpoint/2010/main" val="208537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vs. Class Attributes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0416" y="2573602"/>
            <a:ext cx="85831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counter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two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counter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one.increment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two.increment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two.increment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"one's total"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one.my_total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"class total"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one.__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class__.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"two's total"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two.my_total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"class total"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two.__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class__.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overall_total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9888" y="2568168"/>
            <a:ext cx="2615184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one's total 1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two's total 2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1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Built-In 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automatically includes many methods that are available to every class</a:t>
            </a:r>
          </a:p>
          <a:p>
            <a:pPr lvl="1"/>
            <a:r>
              <a:rPr lang="en-US" dirty="0" smtClean="0"/>
              <a:t>Even </a:t>
            </a:r>
            <a:r>
              <a:rPr lang="en-US" dirty="0"/>
              <a:t>if you don’t </a:t>
            </a:r>
            <a:r>
              <a:rPr lang="en-US" dirty="0" smtClean="0"/>
              <a:t>explicitly define them</a:t>
            </a: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methods define </a:t>
            </a:r>
            <a:r>
              <a:rPr lang="en-US" dirty="0" smtClean="0"/>
              <a:t>functionality </a:t>
            </a:r>
            <a:r>
              <a:rPr lang="en-US" dirty="0"/>
              <a:t>triggered by special operators or usage of that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All built-in methods have double underscores around their name: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75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Here are some special methods and their uses: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1"/>
            <a:r>
              <a:rPr lang="en-US" dirty="0" smtClean="0"/>
              <a:t>The constructor for the class</a:t>
            </a:r>
          </a:p>
          <a:p>
            <a:pPr lvl="1"/>
            <a:r>
              <a:rPr lang="en-US" dirty="0" smtClean="0"/>
              <a:t>Often initializes the data members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1"/>
            <a:r>
              <a:rPr lang="en-US" dirty="0" smtClean="0"/>
              <a:t>Defining how to “turn” an instance into a string</a:t>
            </a:r>
          </a:p>
          <a:p>
            <a:pPr lvl="1"/>
            <a:r>
              <a:rPr lang="en-US" dirty="0" smtClean="0"/>
              <a:t>Used whenever we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with an instance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4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There are additional special methods, including ones that let you define how these work:</a:t>
            </a:r>
          </a:p>
          <a:p>
            <a:pPr lvl="1"/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Copying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 smtClean="0"/>
              <a:t> notation like a list</a:t>
            </a:r>
          </a:p>
          <a:p>
            <a:pPr lvl="1"/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notation like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6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Built-In Attributes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also has special attributes that exist for all classes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__class__</a:t>
            </a:r>
          </a:p>
          <a:p>
            <a:pPr lvl="1"/>
            <a:r>
              <a:rPr lang="en-US" dirty="0" smtClean="0"/>
              <a:t>Gives a reference to the class from any instance</a:t>
            </a:r>
          </a:p>
          <a:p>
            <a:pPr lvl="1"/>
            <a:r>
              <a:rPr lang="en-US" dirty="0" smtClean="0"/>
              <a:t>We already use this for accessing class attributes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__module__</a:t>
            </a:r>
          </a:p>
          <a:p>
            <a:pPr lvl="1"/>
            <a:r>
              <a:rPr lang="en-US" dirty="0" smtClean="0"/>
              <a:t>Gives a reference to the module it’s defined in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30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documentation strings in our class, and access them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</a:p>
          <a:p>
            <a:r>
              <a:rPr lang="en-US" dirty="0" smtClean="0"/>
              <a:t>To add documentation, use 3 double quotes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0416" y="3609636"/>
            <a:ext cx="85831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pPr marL="4763" lvl="1"/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"""This is a class for a student"""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MAX_ID_LENGTH = 4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763" lvl="1"/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age,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/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"""Constructor for a student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US" sz="22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constructor definition...</a:t>
            </a:r>
            <a:endParaRPr lang="en-US" sz="22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access the documentation,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__doc__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" y="3104152"/>
            <a:ext cx="8583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test1 = student("Jane", 22, 3.2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/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print(test1.__doc__)</a:t>
            </a:r>
          </a:p>
          <a:p>
            <a:pPr marL="4763" lvl="1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print(test1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.__init__.__doc__)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1488" y="4831118"/>
            <a:ext cx="618744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class for a student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for a student</a:t>
            </a:r>
          </a:p>
        </p:txBody>
      </p:sp>
    </p:spTree>
    <p:extLst>
      <p:ext uri="{BB962C8B-B14F-4D97-AF65-F5344CB8AC3E}">
        <p14:creationId xmlns:p14="http://schemas.microsoft.com/office/powerpoint/2010/main" val="18626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a list of all the available attributes and methods, you can call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 on any instance of the class: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testStudent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['MAX_ID_LENGTH', '__class__',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delattr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'__doc__',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'__format__',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'__hash__',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'__le__',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'__module__', '__ne__', '__new__', '__reduce__',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reduce_ex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subclasshook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'__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weakref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__', 'age',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checkGraduate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getNumStudents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'increment', 'name',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printStudent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setIDNum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2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time…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LIVECODING!!!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86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/>
              <a:t>Midterm Survey (on Blackboard)</a:t>
            </a:r>
          </a:p>
          <a:p>
            <a:pPr lvl="1"/>
            <a:r>
              <a:rPr lang="en-US" dirty="0"/>
              <a:t>Due by Friday, November 6th at 8:59:59 </a:t>
            </a:r>
            <a:r>
              <a:rPr lang="en-US" dirty="0" smtClean="0"/>
              <a:t>PM</a:t>
            </a:r>
          </a:p>
          <a:p>
            <a:pPr lvl="3"/>
            <a:endParaRPr lang="en-US" dirty="0"/>
          </a:p>
          <a:p>
            <a:r>
              <a:rPr lang="en-US" dirty="0"/>
              <a:t>Project 1 is out</a:t>
            </a:r>
          </a:p>
          <a:p>
            <a:pPr lvl="1"/>
            <a:r>
              <a:rPr lang="en-US" dirty="0"/>
              <a:t>Due by Tuesday, November 17th at 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review the vocabulary for classes</a:t>
            </a:r>
          </a:p>
          <a:p>
            <a:r>
              <a:rPr lang="en-US" dirty="0" smtClean="0"/>
              <a:t>To better understand how constructors work</a:t>
            </a:r>
          </a:p>
          <a:p>
            <a:r>
              <a:rPr lang="en-US" dirty="0" smtClean="0"/>
              <a:t>To learn the difference between</a:t>
            </a:r>
          </a:p>
          <a:p>
            <a:pPr lvl="1"/>
            <a:r>
              <a:rPr lang="en-US" dirty="0" smtClean="0"/>
              <a:t>Data attributes</a:t>
            </a:r>
          </a:p>
          <a:p>
            <a:pPr lvl="1"/>
            <a:r>
              <a:rPr lang="en-US" dirty="0" smtClean="0"/>
              <a:t>Class attributes</a:t>
            </a:r>
          </a:p>
          <a:p>
            <a:r>
              <a:rPr lang="en-US" dirty="0" smtClean="0"/>
              <a:t>To explore special built-in methods and attributes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69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53312" y="3004572"/>
            <a:ext cx="751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self.full_name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1168" y="2002887"/>
            <a:ext cx="125800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53312" y="2427976"/>
            <a:ext cx="786054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7173" y="1983715"/>
            <a:ext cx="177044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40608" y="2396612"/>
            <a:ext cx="251188" cy="67056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94255" y="1934947"/>
            <a:ext cx="2211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 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462017" y="2372228"/>
            <a:ext cx="353567" cy="1110453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9184" y="3912332"/>
            <a:ext cx="161501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7" name="Right Brace 26"/>
          <p:cNvSpPr/>
          <p:nvPr/>
        </p:nvSpPr>
        <p:spPr>
          <a:xfrm flipH="1">
            <a:off x="1941450" y="3507065"/>
            <a:ext cx="395829" cy="12722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83830" y="4754938"/>
            <a:ext cx="221121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________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>
                <a:cs typeface="Courier New" panose="02070309020205020404" pitchFamily="49" charset="0"/>
              </a:rPr>
              <a:t>(or </a:t>
            </a:r>
            <a:r>
              <a:rPr lang="en-US" sz="2400" dirty="0" smtClean="0">
                <a:cs typeface="Courier New" panose="02070309020205020404" pitchFamily="49" charset="0"/>
              </a:rPr>
              <a:t>________)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205728" y="4143164"/>
            <a:ext cx="756205" cy="63610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828032" y="4645152"/>
            <a:ext cx="2133901" cy="1341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9173" y="4974994"/>
            <a:ext cx="182227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5" name="Right Brace 44"/>
          <p:cNvSpPr/>
          <p:nvPr/>
        </p:nvSpPr>
        <p:spPr>
          <a:xfrm flipH="1">
            <a:off x="1956055" y="4851201"/>
            <a:ext cx="381223" cy="6361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53312" y="3004572"/>
            <a:ext cx="751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self.full_name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1168" y="2002887"/>
            <a:ext cx="125800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keyword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53312" y="2427976"/>
            <a:ext cx="786054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7173" y="1983715"/>
            <a:ext cx="177044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name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40608" y="2396612"/>
            <a:ext cx="251188" cy="67056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94255" y="1934947"/>
            <a:ext cx="2211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current instance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462017" y="2372228"/>
            <a:ext cx="353567" cy="1110453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9184" y="3912332"/>
            <a:ext cx="161501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constructor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7" name="Right Brace 26"/>
          <p:cNvSpPr/>
          <p:nvPr/>
        </p:nvSpPr>
        <p:spPr>
          <a:xfrm flipH="1">
            <a:off x="1941450" y="3507065"/>
            <a:ext cx="395829" cy="12722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83830" y="4754938"/>
            <a:ext cx="221121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members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(or attributes)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205728" y="4143164"/>
            <a:ext cx="756205" cy="63610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828032" y="4645152"/>
            <a:ext cx="2133901" cy="1341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9173" y="4974994"/>
            <a:ext cx="182227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class method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Right Brace 17"/>
          <p:cNvSpPr/>
          <p:nvPr/>
        </p:nvSpPr>
        <p:spPr>
          <a:xfrm flipH="1">
            <a:off x="1956055" y="4851201"/>
            <a:ext cx="381223" cy="636100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Instances of a Class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use a class we have created, we have to be able to create </a:t>
            </a:r>
            <a:r>
              <a:rPr lang="en-US" b="1" i="1" dirty="0" smtClean="0"/>
              <a:t>instances</a:t>
            </a:r>
            <a:r>
              <a:rPr lang="en-US" dirty="0" smtClean="0"/>
              <a:t> of it to use</a:t>
            </a:r>
          </a:p>
          <a:p>
            <a:r>
              <a:rPr lang="en-US" dirty="0" smtClean="0"/>
              <a:t>We can accomplish this using a special type of method (</a:t>
            </a:r>
            <a:r>
              <a:rPr lang="en-US" i="1" dirty="0" smtClean="0"/>
              <a:t>i.e.</a:t>
            </a:r>
            <a:r>
              <a:rPr lang="en-US" dirty="0" smtClean="0"/>
              <a:t>, a class function) called a </a:t>
            </a:r>
            <a:r>
              <a:rPr lang="en-US" b="1" i="1" dirty="0" smtClean="0"/>
              <a:t>constructor</a:t>
            </a:r>
          </a:p>
          <a:p>
            <a:pPr lvl="1"/>
            <a:r>
              <a:rPr lang="en-US" dirty="0" smtClean="0"/>
              <a:t>Using it will allow us to “construct” </a:t>
            </a:r>
            <a:br>
              <a:rPr lang="en-US" dirty="0" smtClean="0"/>
            </a:br>
            <a:r>
              <a:rPr lang="en-US" dirty="0" smtClean="0"/>
              <a:t>instances of our class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48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constructor has a special name:</a:t>
            </a:r>
            <a:br>
              <a:rPr lang="en-US" dirty="0" smtClean="0"/>
            </a:br>
            <a:r>
              <a:rPr lang="en-US" dirty="0" smtClean="0"/>
              <a:t>the word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/>
              <a:t>” with two underscores in front of it, and two underscores in back</a:t>
            </a:r>
          </a:p>
          <a:p>
            <a:pPr lvl="1"/>
            <a:r>
              <a:rPr lang="en-US" dirty="0" smtClean="0"/>
              <a:t>This special name tells Python how to use it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 smtClean="0"/>
              <a:t> method needs to be contained inside our class</a:t>
            </a:r>
          </a:p>
          <a:p>
            <a:pPr lvl="1"/>
            <a:r>
              <a:rPr lang="en-US" dirty="0" smtClean="0"/>
              <a:t>It normally does initialization of the class data members and other important things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10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32919</TotalTime>
  <Words>1542</Words>
  <Application>Microsoft Office PowerPoint</Application>
  <PresentationFormat>On-screen Show (4:3)</PresentationFormat>
  <Paragraphs>309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CMSC201  Computer Science I for Majors  Lecture 17 – Classes and Modules (Continued)</vt:lpstr>
      <vt:lpstr>Last Class We Covered</vt:lpstr>
      <vt:lpstr>Any Questions from Last Time?</vt:lpstr>
      <vt:lpstr>Today’s Objectives</vt:lpstr>
      <vt:lpstr>Class Vocabulary</vt:lpstr>
      <vt:lpstr>Class Vocabulary</vt:lpstr>
      <vt:lpstr>Creating Instances of a Class</vt:lpstr>
      <vt:lpstr>Constructor</vt:lpstr>
      <vt:lpstr>__init__</vt:lpstr>
      <vt:lpstr>Constructor Example</vt:lpstr>
      <vt:lpstr>Using a Constructor</vt:lpstr>
      <vt:lpstr>Constructor Code Trace</vt:lpstr>
      <vt:lpstr>Constructor Code Trace</vt:lpstr>
      <vt:lpstr>Constructor Code Trace</vt:lpstr>
      <vt:lpstr>The self Variable</vt:lpstr>
      <vt:lpstr>The self Variable</vt:lpstr>
      <vt:lpstr>Deleting an Instance</vt:lpstr>
      <vt:lpstr>Attributes</vt:lpstr>
      <vt:lpstr>Attributes</vt:lpstr>
      <vt:lpstr>Data Attributes</vt:lpstr>
      <vt:lpstr>Data Attributes</vt:lpstr>
      <vt:lpstr>Class Attributes</vt:lpstr>
      <vt:lpstr>Class Attributes</vt:lpstr>
      <vt:lpstr>Class Attributes</vt:lpstr>
      <vt:lpstr>Data vs. Class Attributes Example</vt:lpstr>
      <vt:lpstr>Data vs. Class Attributes Example</vt:lpstr>
      <vt:lpstr>Special Built-In Methods</vt:lpstr>
      <vt:lpstr>Built-In Methods</vt:lpstr>
      <vt:lpstr>Special Methods</vt:lpstr>
      <vt:lpstr>More Special Methods</vt:lpstr>
      <vt:lpstr>Special Built-In Attributes</vt:lpstr>
      <vt:lpstr>Built-In Attributes</vt:lpstr>
      <vt:lpstr>The __doc__ Attribute</vt:lpstr>
      <vt:lpstr>The __doc__ Attribute</vt:lpstr>
      <vt:lpstr>The dir() Function</vt:lpstr>
      <vt:lpstr>If we have time…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488</cp:revision>
  <dcterms:created xsi:type="dcterms:W3CDTF">2014-05-05T14:25:42Z</dcterms:created>
  <dcterms:modified xsi:type="dcterms:W3CDTF">2015-11-07T05:22:03Z</dcterms:modified>
</cp:coreProperties>
</file>